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71" r:id="rId12"/>
    <p:sldId id="270" r:id="rId13"/>
    <p:sldId id="284" r:id="rId14"/>
    <p:sldId id="272" r:id="rId15"/>
    <p:sldId id="274" r:id="rId16"/>
    <p:sldId id="277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74" autoAdjust="0"/>
  </p:normalViewPr>
  <p:slideViewPr>
    <p:cSldViewPr>
      <p:cViewPr>
        <p:scale>
          <a:sx n="92" d="100"/>
          <a:sy n="92" d="100"/>
        </p:scale>
        <p:origin x="-13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062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4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5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889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7074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189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664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9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224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57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1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97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86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6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2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84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4552" y="4414887"/>
            <a:ext cx="7560840" cy="1232332"/>
          </a:xfrm>
        </p:spPr>
        <p:txBody>
          <a:bodyPr vert="horz" anchor="ctr" anchorCtr="0"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Муниципальное образование васильевское сельское поселение Белогорского района Республики Крым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6722" y="212289"/>
            <a:ext cx="89033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 ПРОЕКТ</a:t>
            </a:r>
          </a:p>
          <a:p>
            <a:pPr algn="ctr"/>
            <a:r>
              <a:rPr lang="ru-RU" sz="2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 2019 год и на плановый период 2020-2021 годов</a:t>
            </a:r>
            <a:endParaRPr lang="ru-RU" sz="24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9" descr="1394620137_money_2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22599"/>
            <a:ext cx="554461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7624" y="234200"/>
            <a:ext cx="6851650" cy="9625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871265" y="3510848"/>
            <a:ext cx="2305050" cy="3230520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Поступления от уплаты </a:t>
            </a:r>
          </a:p>
          <a:p>
            <a:r>
              <a:rPr lang="ru-RU" altLang="ru-RU" sz="1400" dirty="0"/>
              <a:t>налогов, установленных </a:t>
            </a:r>
          </a:p>
          <a:p>
            <a:r>
              <a:rPr lang="ru-RU" altLang="ru-RU" sz="1400" dirty="0"/>
              <a:t>Налоговым Кодексом РФ:</a:t>
            </a:r>
          </a:p>
          <a:p>
            <a:r>
              <a:rPr lang="ru-RU" altLang="ru-RU" sz="1400" dirty="0"/>
              <a:t>-налог на доходы </a:t>
            </a:r>
          </a:p>
          <a:p>
            <a:r>
              <a:rPr lang="ru-RU" altLang="ru-RU" sz="1400" dirty="0"/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 dirty="0" smtClean="0"/>
              <a:t>акцизы </a:t>
            </a:r>
            <a:r>
              <a:rPr lang="ru-RU" altLang="ru-RU" sz="1400" dirty="0"/>
              <a:t>по подакцизным </a:t>
            </a:r>
            <a:endParaRPr lang="ru-RU" altLang="ru-RU" sz="1400" dirty="0" smtClean="0"/>
          </a:p>
          <a:p>
            <a:r>
              <a:rPr lang="ru-RU" altLang="ru-RU" sz="1400" dirty="0" smtClean="0"/>
              <a:t>товарам(продукции)</a:t>
            </a:r>
          </a:p>
          <a:p>
            <a:r>
              <a:rPr lang="ru-RU" altLang="ru-RU" sz="1400" dirty="0" smtClean="0"/>
              <a:t>производимым </a:t>
            </a:r>
            <a:r>
              <a:rPr lang="ru-RU" altLang="ru-RU" sz="1400" dirty="0"/>
              <a:t>на </a:t>
            </a:r>
            <a:endParaRPr lang="ru-RU" altLang="ru-RU" sz="1400" dirty="0" smtClean="0"/>
          </a:p>
          <a:p>
            <a:r>
              <a:rPr lang="ru-RU" altLang="ru-RU" sz="1400" dirty="0" smtClean="0"/>
              <a:t>территории РФ;</a:t>
            </a:r>
            <a:endParaRPr lang="ru-RU" altLang="ru-RU" sz="1400" dirty="0"/>
          </a:p>
          <a:p>
            <a:r>
              <a:rPr lang="ru-RU" altLang="ru-RU" sz="1400" dirty="0" smtClean="0"/>
              <a:t>-единый </a:t>
            </a:r>
          </a:p>
          <a:p>
            <a:r>
              <a:rPr lang="ru-RU" altLang="ru-RU" sz="1400" dirty="0" smtClean="0"/>
              <a:t>сельскохозяйственный </a:t>
            </a:r>
          </a:p>
          <a:p>
            <a:r>
              <a:rPr lang="ru-RU" altLang="ru-RU" sz="1400" dirty="0" smtClean="0"/>
              <a:t>налог</a:t>
            </a:r>
            <a:r>
              <a:rPr lang="ru-RU" altLang="ru-RU" sz="1400" dirty="0"/>
              <a:t>;</a:t>
            </a:r>
            <a:endParaRPr lang="ru-RU" altLang="ru-RU" sz="1400" dirty="0" smtClean="0"/>
          </a:p>
          <a:p>
            <a:r>
              <a:rPr lang="ru-RU" altLang="ru-RU" sz="1400" dirty="0" smtClean="0"/>
              <a:t>-налог на землю;</a:t>
            </a:r>
            <a:endParaRPr lang="ru-RU" altLang="ru-RU" sz="1400" dirty="0"/>
          </a:p>
          <a:p>
            <a:pPr>
              <a:buFontTx/>
              <a:buChar char="-"/>
            </a:pPr>
            <a:r>
              <a:rPr lang="ru-RU" altLang="ru-RU" sz="1400" dirty="0"/>
              <a:t>госпошлина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50138" y="3505844"/>
            <a:ext cx="2663825" cy="3235523"/>
          </a:xfrm>
          <a:prstGeom prst="rect">
            <a:avLst/>
          </a:prstGeom>
          <a:blipFill dpi="0" rotWithShape="1">
            <a:blip r:embed="rId2" cstate="print">
              <a:alphaModFix amt="61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t" anchorCtr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Платежи, установленные</a:t>
            </a:r>
          </a:p>
          <a:p>
            <a:r>
              <a:rPr lang="ru-RU" altLang="ru-RU" sz="1400" dirty="0"/>
              <a:t> законодательством </a:t>
            </a:r>
          </a:p>
          <a:p>
            <a:r>
              <a:rPr lang="ru-RU" altLang="ru-RU" sz="1400" dirty="0"/>
              <a:t>Российской Федерации:</a:t>
            </a:r>
          </a:p>
          <a:p>
            <a:r>
              <a:rPr lang="ru-RU" altLang="ru-RU" sz="1400" dirty="0"/>
              <a:t>-арендная плата за землю;</a:t>
            </a:r>
          </a:p>
          <a:p>
            <a:r>
              <a:rPr lang="ru-RU" altLang="ru-RU" sz="1400" dirty="0"/>
              <a:t>-доходы от использования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 smtClean="0"/>
              <a:t>-</a:t>
            </a:r>
            <a:r>
              <a:rPr lang="ru-RU" altLang="ru-RU" sz="1400" dirty="0"/>
              <a:t>штрафы за нарушение </a:t>
            </a:r>
          </a:p>
          <a:p>
            <a:r>
              <a:rPr lang="ru-RU" altLang="ru-RU" sz="1400" dirty="0"/>
              <a:t>законодательства;</a:t>
            </a:r>
          </a:p>
          <a:p>
            <a:r>
              <a:rPr lang="ru-RU" altLang="ru-RU" sz="1400" dirty="0"/>
              <a:t>-прочие неналоговые доходы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347608" y="3510847"/>
            <a:ext cx="2305050" cy="3230519"/>
          </a:xfrm>
          <a:prstGeom prst="rect">
            <a:avLst/>
          </a:prstGeom>
          <a:blipFill dpi="0" rotWithShape="1">
            <a:blip r:embed="rId2" cstate="print">
              <a:alphaModFix amt="57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t" anchorCtr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dirty="0"/>
              <a:t>Поступления от других</a:t>
            </a:r>
          </a:p>
          <a:p>
            <a:pPr algn="ctr"/>
            <a:r>
              <a:rPr lang="ru-RU" altLang="ru-RU" sz="1400" dirty="0"/>
              <a:t> бюджетов (межбюджетные </a:t>
            </a:r>
          </a:p>
          <a:p>
            <a:pPr algn="ctr"/>
            <a:r>
              <a:rPr lang="ru-RU" altLang="ru-RU" sz="1400" dirty="0"/>
              <a:t>трансферты),организаций, </a:t>
            </a:r>
          </a:p>
          <a:p>
            <a:pPr algn="ctr"/>
            <a:r>
              <a:rPr lang="ru-RU" altLang="ru-RU" sz="1400" dirty="0"/>
              <a:t>граждан (кроме налоговых</a:t>
            </a:r>
          </a:p>
          <a:p>
            <a:pPr algn="ctr"/>
            <a:r>
              <a:rPr lang="ru-RU" altLang="ru-RU" sz="1400" dirty="0"/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720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780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71265" y="1350020"/>
            <a:ext cx="7772400" cy="1663700"/>
            <a:chOff x="410" y="753"/>
            <a:chExt cx="4236" cy="1048"/>
          </a:xfrm>
          <a:blipFill>
            <a:blip r:embed="rId2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16200000" flipV="1">
              <a:off x="3103" y="494"/>
              <a:ext cx="310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 flipV="1">
              <a:off x="2403" y="1194"/>
              <a:ext cx="250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5400000" flipH="1" flipV="1">
              <a:off x="1643" y="494"/>
              <a:ext cx="310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799" y="753"/>
              <a:ext cx="1457" cy="31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B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blipFill>
              <a:blip r:embed="rId2" cstate="print">
                <a:alphaModFix amt="57000"/>
              </a:blip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19"/>
              <a:ext cx="1316" cy="422"/>
            </a:xfrm>
            <a:prstGeom prst="roundRect">
              <a:avLst>
                <a:gd name="adj" fmla="val 16667"/>
              </a:avLst>
            </a:prstGeom>
            <a:blipFill>
              <a:blip r:embed="rId2" cstate="print">
                <a:alphaModFix amt="57000"/>
              </a:blip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Неналоговые доходы</a:t>
              </a: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blipFill>
              <a:blip r:embed="rId2" cstate="print">
                <a:alphaModFix amt="57000"/>
              </a:blip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Безвозмездные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поступления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411413" y="2781300"/>
            <a:ext cx="424815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/>
              <a:t>Межбюджетные трансферты</a:t>
            </a:r>
            <a:r>
              <a:rPr lang="ru-RU" altLang="ru-RU" dirty="0"/>
              <a:t> – </a:t>
            </a:r>
          </a:p>
          <a:p>
            <a:pPr algn="ctr"/>
            <a:r>
              <a:rPr lang="ru-RU" altLang="ru-RU" sz="1600" dirty="0"/>
              <a:t>это средства,</a:t>
            </a:r>
          </a:p>
          <a:p>
            <a:pPr algn="ctr"/>
            <a:r>
              <a:rPr lang="ru-RU" altLang="ru-RU" sz="1600" dirty="0"/>
              <a:t>предоставляемые одним бюджетом</a:t>
            </a:r>
          </a:p>
          <a:p>
            <a:pPr algn="ctr"/>
            <a:r>
              <a:rPr lang="ru-RU" altLang="ru-RU" sz="1600" dirty="0"/>
              <a:t>бюджетной системы Российской Федерации</a:t>
            </a:r>
          </a:p>
          <a:p>
            <a:pPr algn="ctr"/>
            <a:r>
              <a:rPr lang="ru-RU" altLang="ru-RU" sz="1600" dirty="0"/>
              <a:t>другому бюджету бюджетной системы </a:t>
            </a:r>
          </a:p>
          <a:p>
            <a:pPr algn="ctr"/>
            <a:r>
              <a:rPr lang="ru-RU" altLang="ru-RU" sz="1600" dirty="0"/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2017713" cy="2159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accent1">
                <a:lumMod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i="1" dirty="0">
                <a:solidFill>
                  <a:srgbClr val="0070C0"/>
                </a:solidFill>
              </a:rPr>
              <a:t>Дотации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sz="1400" i="1" dirty="0">
                <a:solidFill>
                  <a:srgbClr val="0070C0"/>
                </a:solidFill>
              </a:rPr>
              <a:t>(</a:t>
            </a:r>
            <a:r>
              <a:rPr lang="ru-RU" sz="1400" dirty="0">
                <a:solidFill>
                  <a:srgbClr val="0070C0"/>
                </a:solidFill>
              </a:rPr>
              <a:t>от лат. "</a:t>
            </a:r>
            <a:r>
              <a:rPr lang="en-US" sz="1400" dirty="0" err="1">
                <a:solidFill>
                  <a:srgbClr val="0070C0"/>
                </a:solidFill>
              </a:rPr>
              <a:t>Dotatio</a:t>
            </a:r>
            <a:r>
              <a:rPr lang="ru-RU" sz="1400" dirty="0">
                <a:solidFill>
                  <a:srgbClr val="0070C0"/>
                </a:solidFill>
              </a:rPr>
              <a:t>" – дар, пожертвование</a:t>
            </a:r>
            <a:r>
              <a:rPr lang="ru-RU" sz="1400" i="1" dirty="0">
                <a:solidFill>
                  <a:srgbClr val="0070C0"/>
                </a:solidFill>
              </a:rPr>
              <a:t>) – </a:t>
            </a:r>
            <a:r>
              <a:rPr lang="ru-RU" sz="1400" dirty="0">
                <a:solidFill>
                  <a:srgbClr val="0070C0"/>
                </a:solidFill>
              </a:rPr>
              <a:t>предоставляются без определения конкретной цели их использования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868863"/>
            <a:ext cx="3384550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</a:rPr>
              <a:t>Субвенции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sz="1400" dirty="0">
                <a:solidFill>
                  <a:srgbClr val="0070C0"/>
                </a:solidFill>
              </a:rPr>
              <a:t>(от лат. "</a:t>
            </a:r>
            <a:r>
              <a:rPr lang="en-US" sz="1400" dirty="0" err="1">
                <a:solidFill>
                  <a:srgbClr val="0070C0"/>
                </a:solidFill>
              </a:rPr>
              <a:t>Subvenire</a:t>
            </a:r>
            <a:r>
              <a:rPr lang="ru-RU" sz="1400" dirty="0">
                <a:solidFill>
                  <a:srgbClr val="0070C0"/>
                </a:solidFill>
              </a:rPr>
              <a:t>" –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ru-RU" sz="1400" dirty="0">
                <a:solidFill>
                  <a:srgbClr val="0070C0"/>
                </a:solidFill>
              </a:rPr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364088" y="4878388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</a:rPr>
              <a:t>Субсидии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sz="1400" dirty="0">
                <a:solidFill>
                  <a:srgbClr val="0070C0"/>
                </a:solidFill>
              </a:rPr>
              <a:t>(от лат. "</a:t>
            </a:r>
            <a:r>
              <a:rPr lang="en-US" sz="1400" dirty="0" err="1">
                <a:solidFill>
                  <a:srgbClr val="0070C0"/>
                </a:solidFill>
              </a:rPr>
              <a:t>Subsidium</a:t>
            </a:r>
            <a:r>
              <a:rPr lang="ru-RU" sz="1400" dirty="0">
                <a:solidFill>
                  <a:srgbClr val="0070C0"/>
                </a:solidFill>
              </a:rPr>
              <a:t>" – поддержка) – предоставляются на условиях долевого </a:t>
            </a:r>
            <a:r>
              <a:rPr lang="ru-RU" sz="1400" dirty="0" err="1">
                <a:solidFill>
                  <a:srgbClr val="0070C0"/>
                </a:solidFill>
              </a:rPr>
              <a:t>софинансирования</a:t>
            </a:r>
            <a:r>
              <a:rPr lang="ru-RU" sz="1400" dirty="0">
                <a:solidFill>
                  <a:srgbClr val="0070C0"/>
                </a:solidFill>
              </a:rPr>
              <a:t>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732588" y="2420938"/>
            <a:ext cx="2305050" cy="2087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</a:rPr>
              <a:t>Иные межбюджетные трансферты</a:t>
            </a:r>
            <a:r>
              <a:rPr lang="ru-RU" dirty="0">
                <a:solidFill>
                  <a:srgbClr val="0070C0"/>
                </a:solidFill>
              </a:rPr>
              <a:t> – </a:t>
            </a:r>
            <a:r>
              <a:rPr lang="ru-RU" sz="1400" dirty="0">
                <a:solidFill>
                  <a:srgbClr val="0070C0"/>
                </a:solidFill>
              </a:rPr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927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1600" b="1" i="1" kern="0" dirty="0" smtClean="0"/>
              <a:t>Межбюджетные отношения</a:t>
            </a:r>
            <a:r>
              <a:rPr lang="ru-RU" altLang="ru-RU" sz="1600" kern="0" dirty="0" smtClean="0"/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>
              <a:lnSpc>
                <a:spcPct val="90000"/>
              </a:lnSpc>
            </a:pPr>
            <a:endParaRPr lang="ru-RU" altLang="ru-RU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7186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488832" cy="54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сельского поселения на 2019 год предлагаются в сумме 3858,554 тыс. рублей, из них налоговые и неналоговые запланированы в сумме 2446,30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Безвозмездные поступления запланированы в сумме 1412,254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Основными доходными источниками являются налоговые и неналоговые поступления, их доля в 2019 году составит 63,4 процента в общих доходах проекта решения о бюджете поселения.</a:t>
            </a:r>
          </a:p>
          <a:p>
            <a:pPr lvl="0" algn="just">
              <a:buClr>
                <a:srgbClr val="ACD433"/>
              </a:buClr>
            </a:pP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сельского поселения на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2020-2021 годов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предлагаются в сумме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3976,585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 4124,712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налоговые и неналоговые запланированы в сумме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2561,800 тыс. </a:t>
            </a:r>
            <a:r>
              <a:rPr lang="ru-RU" sz="15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2740,500 ТЫС. РУБ.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запланированы в сумме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1414,785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1384,212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ACD433"/>
              </a:buClr>
            </a:pP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Основными доходными источниками являются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поступления, их доля в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составит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64,5 процента, в 2021 году- 66,5 процента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общих доходах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решения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поселения.</a:t>
            </a:r>
          </a:p>
          <a:p>
            <a:pPr lvl="0" algn="just">
              <a:buClr>
                <a:srgbClr val="ACD433"/>
              </a:buClr>
            </a:pP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9151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0456" y="260350"/>
            <a:ext cx="6923088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kern="0" dirty="0" smtClean="0">
                <a:latin typeface="Arial" charset="0"/>
              </a:rPr>
              <a:t>Основные доходные источники бюджета Васильевского сельского поселения</a:t>
            </a:r>
            <a:br>
              <a:rPr lang="ru-RU" altLang="ru-RU" sz="2000" b="1" kern="0" dirty="0" smtClean="0">
                <a:latin typeface="Arial" charset="0"/>
              </a:rPr>
            </a:br>
            <a:r>
              <a:rPr lang="ru-RU" altLang="ru-RU" sz="2000" b="1" kern="0" dirty="0" smtClean="0">
                <a:latin typeface="Arial" charset="0"/>
              </a:rPr>
              <a:t>  в 2019 году</a:t>
            </a:r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020272" y="980728"/>
            <a:ext cx="158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594228"/>
              </p:ext>
            </p:extLst>
          </p:nvPr>
        </p:nvGraphicFramePr>
        <p:xfrm>
          <a:off x="611560" y="1268761"/>
          <a:ext cx="7776865" cy="4827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72"/>
                <a:gridCol w="5040560"/>
                <a:gridCol w="1152128"/>
                <a:gridCol w="936105"/>
              </a:tblGrid>
              <a:tr h="2619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  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1875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3858,554</a:t>
                      </a: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1875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257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1466,1</a:t>
                      </a: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282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327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3970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организаций</a:t>
                      </a:r>
                      <a:r>
                        <a:rPr lang="ru-RU" sz="13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физических лиц,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обладающих земельным участком, расположенным в границах сельских  поселений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196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980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сельских  поселений (за исключением земельных участков муниципальных бюджетных и автономных учреждений)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535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7226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БЮДЖЕТОВ ДРУГИХ УРОВНЕЙ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1412,254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0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0456" y="260350"/>
            <a:ext cx="6923088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kern="0" dirty="0" smtClean="0">
                <a:latin typeface="Arial" charset="0"/>
              </a:rPr>
              <a:t>Основные доходные источники бюджета Васильевского сельского поселения</a:t>
            </a:r>
            <a:br>
              <a:rPr lang="ru-RU" altLang="ru-RU" sz="2000" b="1" kern="0" dirty="0" smtClean="0">
                <a:latin typeface="Arial" charset="0"/>
              </a:rPr>
            </a:br>
            <a:r>
              <a:rPr lang="ru-RU" altLang="ru-RU" sz="2000" b="1" kern="0" dirty="0" smtClean="0">
                <a:latin typeface="Arial" charset="0"/>
              </a:rPr>
              <a:t>  на плановый период 2020 и 2021 годов</a:t>
            </a:r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020272" y="980728"/>
            <a:ext cx="158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688738"/>
              </p:ext>
            </p:extLst>
          </p:nvPr>
        </p:nvGraphicFramePr>
        <p:xfrm>
          <a:off x="323528" y="1268761"/>
          <a:ext cx="8712968" cy="4896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420"/>
                <a:gridCol w="3888100"/>
                <a:gridCol w="1224136"/>
                <a:gridCol w="936104"/>
                <a:gridCol w="1152128"/>
                <a:gridCol w="720080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  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тыс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тыс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2604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3976,585</a:t>
                      </a: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4124,712</a:t>
                      </a: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1875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169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1546,6</a:t>
                      </a: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1684,6</a:t>
                      </a: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194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2759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3970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организаций и физических лиц, обладающих земельным участком, расположенным в границах сельских  поселений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196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980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сельских  поселений (за исключением земельных участков муниципальных бюджетных и автономных учреждений)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380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БЮДЖЕТОВ ДРУГИХ УРОВНЕЙ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1414,785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1384,212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82" marR="8082" marT="808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6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7584" y="18864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kern="0" dirty="0" smtClean="0"/>
              <a:t>Структура расходов бюджета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 Васильевского сельского поселения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 </a:t>
            </a:r>
          </a:p>
        </p:txBody>
      </p:sp>
      <p:graphicFrame>
        <p:nvGraphicFramePr>
          <p:cNvPr id="3" name="Group 29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013720"/>
              </p:ext>
            </p:extLst>
          </p:nvPr>
        </p:nvGraphicFramePr>
        <p:xfrm>
          <a:off x="539751" y="1755775"/>
          <a:ext cx="8208713" cy="4106685"/>
        </p:xfrm>
        <a:graphic>
          <a:graphicData uri="http://schemas.openxmlformats.org/drawingml/2006/table">
            <a:tbl>
              <a:tblPr/>
              <a:tblGrid>
                <a:gridCol w="668203"/>
                <a:gridCol w="2643966"/>
                <a:gridCol w="792088"/>
                <a:gridCol w="864096"/>
                <a:gridCol w="936104"/>
                <a:gridCol w="648072"/>
                <a:gridCol w="792088"/>
                <a:gridCol w="864096"/>
              </a:tblGrid>
              <a:tr h="377081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9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3858,554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3976,585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4124,712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1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3079,162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79,7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2792,717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70,3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2856,239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69,3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6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02 03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190,828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190,828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190,828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6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36,0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36,0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36,0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5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0502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721,954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556,178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13,4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5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121,092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108,998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257,358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31,472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31,472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31,472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9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94,616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196,637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6876256" y="1484784"/>
            <a:ext cx="1584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7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02003"/>
              </p:ext>
            </p:extLst>
          </p:nvPr>
        </p:nvGraphicFramePr>
        <p:xfrm>
          <a:off x="755574" y="476672"/>
          <a:ext cx="7344815" cy="4961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6572"/>
                <a:gridCol w="1136081"/>
                <a:gridCol w="1136081"/>
                <a:gridCol w="1136081"/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программ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3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3303,238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3616,524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3662,629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3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Удельный вес в общей структуре расходов (%)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85,6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91,0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88,8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15475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Программа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деятельности администрации Васильевского сельского поселения Белогорского района Республики Крым по решению вопросов местного значения и переданных государственных полномочий на 2019 год и  плановый период 2020-2021 годов», тыс. руб.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2782,146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2785,571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2849,093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1607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Программа </a:t>
                      </a: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«Благоустройство территории  </a:t>
                      </a: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Васильевского </a:t>
                      </a: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сельского поселения Белогорского района Республики </a:t>
                      </a: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Крым», тыс. руб.</a:t>
                      </a:r>
                      <a:endParaRPr lang="ru-RU" sz="120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121,092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108,999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257,359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1607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Программа «Развитие водоснабжения территории Васильевского сельского поселения Белогорского района Республики Крым», </a:t>
                      </a:r>
                      <a:r>
                        <a:rPr lang="ru-RU" sz="1200" kern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721,954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556,178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9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276872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3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B0F0"/>
                </a:solidFill>
                <a:effectLst/>
              </a:rPr>
              <a:t>Уважаемые жители </a:t>
            </a:r>
            <a:r>
              <a:rPr lang="ru-RU" sz="3600" b="1" i="1" dirty="0" smtClean="0">
                <a:solidFill>
                  <a:srgbClr val="00B0F0"/>
                </a:solidFill>
                <a:effectLst/>
              </a:rPr>
              <a:t>Васильевского сельского </a:t>
            </a:r>
            <a:r>
              <a:rPr lang="ru-RU" sz="3600" b="1" i="1" dirty="0">
                <a:solidFill>
                  <a:srgbClr val="00B0F0"/>
                </a:solidFill>
                <a:effectLst/>
              </a:rPr>
              <a:t>поселения!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160590"/>
            <a:ext cx="7922842" cy="429274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ответственное и прозрачное управление муниципальными финансами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Васильевского сельского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является 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Васильевского сельского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обеспечение прозрачности и открытости бюджетного процесса.</a:t>
            </a:r>
          </a:p>
          <a:p>
            <a:pPr marL="0" indent="0" algn="just">
              <a:buNone/>
            </a:pP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большего количества жителей поселения к участию в обсуждении вопросов формирования бюджета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Васильевского сельского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Белогорского района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Васильевского сельского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поселения, с основными характеристиками бюджета поселения и результатами его исполнения.</a:t>
            </a:r>
          </a:p>
          <a:p>
            <a:pPr marL="0" indent="0" algn="just">
              <a:buNone/>
            </a:pP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Васильевского сельского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 </a:t>
            </a:r>
          </a:p>
          <a:p>
            <a:pPr marL="0" indent="0" algn="just">
              <a:buNone/>
            </a:pP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85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36865"/>
            <a:ext cx="8285162" cy="621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6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8172" y="692696"/>
            <a:ext cx="3088110" cy="4816877"/>
          </a:xfrm>
        </p:spPr>
        <p:txBody>
          <a:bodyPr>
            <a:normAutofit fontScale="55000" lnSpcReduction="20000"/>
          </a:bodyPr>
          <a:lstStyle/>
          <a:p>
            <a:endParaRPr lang="ru-RU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4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>
              <a:lnSpc>
                <a:spcPct val="12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692697"/>
            <a:ext cx="3298825" cy="4694120"/>
          </a:xfrm>
        </p:spPr>
      </p:pic>
    </p:spTree>
    <p:extLst>
      <p:ext uri="{BB962C8B-B14F-4D97-AF65-F5344CB8AC3E}">
        <p14:creationId xmlns:p14="http://schemas.microsoft.com/office/powerpoint/2010/main" val="35051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lfin.ru/assets/uploads/%D0%A1%D1%85%D0%B5%D0%BC%D0%B0%20%D0%B1%D1%8E%D0%B4%D0%B6%D0%B5%D1%82%D0%B0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5975"/>
            <a:ext cx="8344546" cy="527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2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80"/>
            <a:ext cx="403860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68470" y="548680"/>
            <a:ext cx="3088110" cy="5464949"/>
          </a:xfrm>
        </p:spPr>
        <p:txBody>
          <a:bodyPr>
            <a:normAutofit fontScale="77500" lnSpcReduction="20000"/>
          </a:bodyPr>
          <a:lstStyle/>
          <a:p>
            <a:endParaRPr lang="ru-RU" b="1" i="1" u="sng" dirty="0" smtClean="0"/>
          </a:p>
          <a:p>
            <a:endParaRPr lang="ru-RU" b="1" i="1" u="sng" dirty="0"/>
          </a:p>
          <a:p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Васильевского сельского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Белогорского района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поступающие в бюджет поселения денежные средства.</a:t>
            </a:r>
          </a:p>
          <a:p>
            <a:r>
              <a:rPr lang="ru-RU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Васильевского сельского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Белогорского района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поселения денежные средства.</a:t>
            </a:r>
          </a:p>
          <a:p>
            <a:r>
              <a:rPr lang="x-none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x-non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над доходами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об источниках покрытия дефицита: использовать имеющиеся остатки, взять в долг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(кредит).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x-none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как использовать: накапливать резервы, остатки, погашать долг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5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43" y="379412"/>
            <a:ext cx="6347713" cy="13208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</a:t>
            </a:r>
            <a: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</a:t>
            </a:r>
            <a:r>
              <a:rPr lang="x-none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Бюджетный</a:t>
            </a:r>
          </a:p>
          <a:p>
            <a:pPr algn="ctr" eaLnBrk="1" hangingPunct="1"/>
            <a:r>
              <a:rPr lang="ru-RU" altLang="ru-RU" sz="2400" b="1" dirty="0"/>
              <a:t>процесс</a:t>
            </a: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755650" y="2133600"/>
            <a:ext cx="2736850" cy="15843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 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971550" y="4005263"/>
            <a:ext cx="2665413" cy="15113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Формирование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3563938" y="4941888"/>
            <a:ext cx="2952750" cy="12954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Исполнение 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в текущем году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6227763" y="2276475"/>
            <a:ext cx="2447925" cy="1439863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Рассмотрение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3419475" y="1557338"/>
            <a:ext cx="2736850" cy="1295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Составление 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 очередного года</a:t>
            </a: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3419475" y="3213100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>
            <a:off x="4787900" y="2852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V="1">
            <a:off x="6084888" y="3357563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H="1">
            <a:off x="3419475" y="4076700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4859338" y="45815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8604250" y="3284538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 rot="21000000">
            <a:off x="2700338" y="177323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3"/>
          <p:cNvSpPr>
            <a:spLocks noChangeArrowheads="1"/>
          </p:cNvSpPr>
          <p:nvPr/>
        </p:nvSpPr>
        <p:spPr bwMode="auto">
          <a:xfrm rot="1200000">
            <a:off x="6227763" y="1916113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20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2" name="AutoShape 58"/>
          <p:cNvSpPr>
            <a:spLocks noChangeArrowheads="1"/>
          </p:cNvSpPr>
          <p:nvPr/>
        </p:nvSpPr>
        <p:spPr bwMode="auto">
          <a:xfrm rot="16200000">
            <a:off x="215106" y="3680620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1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6" y="4005064"/>
            <a:ext cx="3228850" cy="2678311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7544" y="3064810"/>
            <a:ext cx="797463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Васильевского сельского поселения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проекта бюджета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отчёта о его исполнении</a:t>
            </a:r>
          </a:p>
        </p:txBody>
      </p:sp>
      <p:pic>
        <p:nvPicPr>
          <p:cNvPr id="6" name="Picture 20" descr="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582144" cy="28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4379" y="1412776"/>
            <a:ext cx="698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/>
              <a:t>ПРИНЦИП разграничения</a:t>
            </a:r>
            <a:r>
              <a:rPr lang="ru-RU" altLang="ru-RU" dirty="0"/>
              <a:t> доходов, расходов и источников финансирования дефицита бюджета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/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30671" y="4149080"/>
            <a:ext cx="76327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доходов </a:t>
            </a:r>
            <a:r>
              <a:rPr lang="ru-RU" altLang="ru-RU" sz="1600" dirty="0"/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расходов</a:t>
            </a:r>
            <a:r>
              <a:rPr lang="ru-RU" altLang="ru-RU" sz="1600" dirty="0"/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7" name="Picture 6" descr="загруже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54126"/>
            <a:ext cx="3384376" cy="209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1476</TotalTime>
  <Words>1044</Words>
  <Application>Microsoft Office PowerPoint</Application>
  <PresentationFormat>Экран (4:3)</PresentationFormat>
  <Paragraphs>328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Ион</vt:lpstr>
      <vt:lpstr>Презентация PowerPoint</vt:lpstr>
      <vt:lpstr>Уважаемые жители Васильевского сельского поселения!</vt:lpstr>
      <vt:lpstr>Презентация PowerPoint</vt:lpstr>
      <vt:lpstr>Презентация PowerPoint</vt:lpstr>
      <vt:lpstr>Презентация PowerPoint</vt:lpstr>
      <vt:lpstr>Презентация PowerPoint</vt:lpstr>
      <vt:lpstr> Бюджетный процесс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221</cp:revision>
  <cp:lastPrinted>2017-02-27T14:27:09Z</cp:lastPrinted>
  <dcterms:created xsi:type="dcterms:W3CDTF">2014-05-12T16:47:43Z</dcterms:created>
  <dcterms:modified xsi:type="dcterms:W3CDTF">2018-11-22T13:39:39Z</dcterms:modified>
</cp:coreProperties>
</file>