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Slides/notesSlide14.xml" ContentType="application/vnd.openxmlformats-officedocument.presentationml.notesSlide+xml"/>
  <Override PartName="/ppt/notesSlides/_rels/notesSlide1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9.png" ContentType="image/png"/>
  <Override PartName="/ppt/media/image7.jpeg" ContentType="image/jpeg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6.jpeg" ContentType="image/jpeg"/>
  <Override PartName="/ppt/media/image4.png" ContentType="image/png"/>
  <Override PartName="/ppt/media/image5.png" ContentType="image/png"/>
  <Override PartName="/ppt/media/image8.jpeg" ContentType="image/jpe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10C5567-20F4-44C7-9414-E23289B8F589}" type="slidenum">
              <a:rPr b="0" lang="ru-RU" sz="1400" spc="-1" strike="noStrike">
                <a:latin typeface="Times New Roman"/>
              </a:rPr>
              <a:t>1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rIns="0" tIns="0" bIns="0"/>
          <a:p>
            <a:endParaRPr b="0" lang="ru-RU" sz="2000" spc="-1" strike="noStrike">
              <a:latin typeface="Arial"/>
            </a:endParaRPr>
          </a:p>
        </p:txBody>
      </p:sp>
      <p:sp>
        <p:nvSpPr>
          <p:cNvPr id="300" name="CustomShape 3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C1140DE9-3B6C-4989-A2E8-DDE03F23872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84560" y="452880"/>
            <a:ext cx="7053840" cy="648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484560" y="452880"/>
            <a:ext cx="7053840" cy="648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484560" y="452880"/>
            <a:ext cx="7053840" cy="648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subTitle"/>
          </p:nvPr>
        </p:nvSpPr>
        <p:spPr>
          <a:xfrm>
            <a:off x="484560" y="452880"/>
            <a:ext cx="7053840" cy="648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84560" y="452880"/>
            <a:ext cx="7053840" cy="6486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6299280" y="1676520"/>
            <a:ext cx="2818080" cy="28180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" name="CustomShape 2"/>
          <p:cNvSpPr/>
          <p:nvPr/>
        </p:nvSpPr>
        <p:spPr>
          <a:xfrm>
            <a:off x="5689800" y="-457200"/>
            <a:ext cx="1598760" cy="15987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6299280" y="6095880"/>
            <a:ext cx="989280" cy="9892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-154080" y="2666880"/>
            <a:ext cx="4189680" cy="41896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-839880" y="2895480"/>
            <a:ext cx="2360880" cy="23608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7745760" y="0"/>
            <a:ext cx="684360" cy="109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6299280" y="1676520"/>
            <a:ext cx="2818080" cy="28180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5689800" y="-457200"/>
            <a:ext cx="1598760" cy="15987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6" name="CustomShape 3"/>
          <p:cNvSpPr/>
          <p:nvPr/>
        </p:nvSpPr>
        <p:spPr>
          <a:xfrm>
            <a:off x="6299280" y="6095880"/>
            <a:ext cx="989280" cy="9892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7" name="CustomShape 4"/>
          <p:cNvSpPr/>
          <p:nvPr/>
        </p:nvSpPr>
        <p:spPr>
          <a:xfrm>
            <a:off x="-154080" y="2666880"/>
            <a:ext cx="4189680" cy="41896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8" name="CustomShape 5"/>
          <p:cNvSpPr/>
          <p:nvPr/>
        </p:nvSpPr>
        <p:spPr>
          <a:xfrm>
            <a:off x="-839880" y="2895480"/>
            <a:ext cx="2360880" cy="23608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9" name="CustomShape 6"/>
          <p:cNvSpPr/>
          <p:nvPr/>
        </p:nvSpPr>
        <p:spPr>
          <a:xfrm>
            <a:off x="7745760" y="0"/>
            <a:ext cx="684360" cy="109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0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51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6299280" y="1676520"/>
            <a:ext cx="2818080" cy="28180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9" name="CustomShape 2"/>
          <p:cNvSpPr/>
          <p:nvPr/>
        </p:nvSpPr>
        <p:spPr>
          <a:xfrm>
            <a:off x="5689800" y="-457200"/>
            <a:ext cx="1598760" cy="15987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0" name="CustomShape 3"/>
          <p:cNvSpPr/>
          <p:nvPr/>
        </p:nvSpPr>
        <p:spPr>
          <a:xfrm>
            <a:off x="6299280" y="6095880"/>
            <a:ext cx="989280" cy="9892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1" name="CustomShape 4"/>
          <p:cNvSpPr/>
          <p:nvPr/>
        </p:nvSpPr>
        <p:spPr>
          <a:xfrm>
            <a:off x="-154080" y="2666880"/>
            <a:ext cx="4189680" cy="41896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2" name="CustomShape 5"/>
          <p:cNvSpPr/>
          <p:nvPr/>
        </p:nvSpPr>
        <p:spPr>
          <a:xfrm>
            <a:off x="-839880" y="2895480"/>
            <a:ext cx="2360880" cy="23608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3" name="CustomShape 6"/>
          <p:cNvSpPr/>
          <p:nvPr/>
        </p:nvSpPr>
        <p:spPr>
          <a:xfrm>
            <a:off x="7745760" y="0"/>
            <a:ext cx="684360" cy="109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4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95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6299280" y="1676520"/>
            <a:ext cx="2818080" cy="28180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3" name="CustomShape 2"/>
          <p:cNvSpPr/>
          <p:nvPr/>
        </p:nvSpPr>
        <p:spPr>
          <a:xfrm>
            <a:off x="5689800" y="-457200"/>
            <a:ext cx="1598760" cy="15987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4" name="CustomShape 3"/>
          <p:cNvSpPr/>
          <p:nvPr/>
        </p:nvSpPr>
        <p:spPr>
          <a:xfrm>
            <a:off x="6299280" y="6095880"/>
            <a:ext cx="989280" cy="9892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5" name="CustomShape 4"/>
          <p:cNvSpPr/>
          <p:nvPr/>
        </p:nvSpPr>
        <p:spPr>
          <a:xfrm>
            <a:off x="-154080" y="2666880"/>
            <a:ext cx="4189680" cy="41896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6" name="CustomShape 5"/>
          <p:cNvSpPr/>
          <p:nvPr/>
        </p:nvSpPr>
        <p:spPr>
          <a:xfrm>
            <a:off x="-839880" y="2895480"/>
            <a:ext cx="2360880" cy="23608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7" name="CustomShape 6"/>
          <p:cNvSpPr/>
          <p:nvPr/>
        </p:nvSpPr>
        <p:spPr>
          <a:xfrm>
            <a:off x="7745760" y="0"/>
            <a:ext cx="684360" cy="109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8" name="PlaceHolder 7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9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0" name="PlaceHolder 9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 fontScale="8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6299280" y="1676520"/>
            <a:ext cx="2818080" cy="28180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78" name="CustomShape 2"/>
          <p:cNvSpPr/>
          <p:nvPr/>
        </p:nvSpPr>
        <p:spPr>
          <a:xfrm>
            <a:off x="5689800" y="-457200"/>
            <a:ext cx="1598760" cy="159876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79" name="CustomShape 3"/>
          <p:cNvSpPr/>
          <p:nvPr/>
        </p:nvSpPr>
        <p:spPr>
          <a:xfrm>
            <a:off x="6299280" y="6095880"/>
            <a:ext cx="989280" cy="9892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80" name="CustomShape 4"/>
          <p:cNvSpPr/>
          <p:nvPr/>
        </p:nvSpPr>
        <p:spPr>
          <a:xfrm>
            <a:off x="-154080" y="2666880"/>
            <a:ext cx="4189680" cy="41896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81" name="CustomShape 5"/>
          <p:cNvSpPr/>
          <p:nvPr/>
        </p:nvSpPr>
        <p:spPr>
          <a:xfrm>
            <a:off x="-839880" y="2895480"/>
            <a:ext cx="2360880" cy="2360880"/>
          </a:xfrm>
          <a:prstGeom prst="ellipse">
            <a:avLst/>
          </a:prstGeom>
          <a:gradFill rotWithShape="0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</a:gsLst>
            <a:lin ang="0"/>
          </a:gra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82" name="CustomShape 6"/>
          <p:cNvSpPr/>
          <p:nvPr/>
        </p:nvSpPr>
        <p:spPr>
          <a:xfrm>
            <a:off x="7745760" y="0"/>
            <a:ext cx="684360" cy="109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83" name="PlaceHolder 7"/>
          <p:cNvSpPr>
            <a:spLocks noGrp="1"/>
          </p:cNvSpPr>
          <p:nvPr>
            <p:ph type="title"/>
          </p:nvPr>
        </p:nvSpPr>
        <p:spPr>
          <a:xfrm>
            <a:off x="484560" y="452880"/>
            <a:ext cx="7053840" cy="1398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4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40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40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634680" y="4415040"/>
            <a:ext cx="7559280" cy="123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ru-RU" sz="2000" spc="-1" strike="noStrike" cap="all">
                <a:solidFill>
                  <a:srgbClr val="c00000"/>
                </a:solidFill>
                <a:latin typeface="Century Gothic"/>
                <a:ea typeface="DejaVu Sans"/>
              </a:rPr>
              <a:t>Муниципальное образование Васильевское сельское поселение Белогорского района Республики Крым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-320760" y="212400"/>
            <a:ext cx="9470160" cy="173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ru-RU" sz="5400" spc="-1" strike="noStrike" cap="all">
                <a:solidFill>
                  <a:srgbClr val="c00000"/>
                </a:solidFill>
                <a:latin typeface="Century Gothic"/>
                <a:ea typeface="DejaVu Sans"/>
              </a:rPr>
              <a:t>Бюджет для граждан</a:t>
            </a:r>
            <a:endParaRPr b="0" lang="ru-RU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5400" spc="-1" strike="noStrike" cap="all">
                <a:solidFill>
                  <a:srgbClr val="c00000"/>
                </a:solidFill>
                <a:latin typeface="Century Gothic"/>
                <a:ea typeface="DejaVu Sans"/>
              </a:rPr>
              <a:t>Исполнение за 2019 год</a:t>
            </a:r>
            <a:endParaRPr b="0" lang="ru-RU" sz="5400" spc="-1" strike="noStrike">
              <a:latin typeface="Arial"/>
            </a:endParaRPr>
          </a:p>
        </p:txBody>
      </p:sp>
      <p:pic>
        <p:nvPicPr>
          <p:cNvPr id="229" name="Picture 9" descr=""/>
          <p:cNvPicPr/>
          <p:nvPr/>
        </p:nvPicPr>
        <p:blipFill>
          <a:blip r:embed="rId1"/>
          <a:stretch/>
        </p:blipFill>
        <p:spPr>
          <a:xfrm>
            <a:off x="1979640" y="1822680"/>
            <a:ext cx="5543280" cy="2734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1187640" y="234360"/>
            <a:ext cx="6850080" cy="96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ffffff"/>
                </a:solidFill>
                <a:latin typeface="Century Gothic"/>
                <a:ea typeface="DejaVu Sans"/>
              </a:rPr>
              <a:t>Доходы бюджета</a:t>
            </a:r>
            <a:r>
              <a:rPr b="0" lang="ru-RU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 – поступающие в бюджет денежные средства, за исключением средств, являющихся источниками финансирования дефицита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871200" y="3510720"/>
            <a:ext cx="2303640" cy="3229200"/>
          </a:xfrm>
          <a:prstGeom prst="rect">
            <a:avLst/>
          </a:prstGeom>
          <a:blipFill rotWithShape="0">
            <a:blip r:embed="rId1">
              <a:alphaModFix amt="66000"/>
            </a:blip>
            <a:tile/>
          </a:blip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Поступления от уплаты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налогов, установленных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Налоговым Кодексом РФ: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-налог на доходы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физических лиц;</a:t>
            </a:r>
            <a:endParaRPr b="0" lang="ru-RU" sz="1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акцизы по подакцизным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товарам(продукции)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производимым на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территории РФ;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-единый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сельскохозяйственный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налог;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-налог на землю;</a:t>
            </a:r>
            <a:endParaRPr b="0" lang="ru-RU" sz="1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госпошлина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68" name="CustomShape 3"/>
          <p:cNvSpPr/>
          <p:nvPr/>
        </p:nvSpPr>
        <p:spPr>
          <a:xfrm>
            <a:off x="3549960" y="3505680"/>
            <a:ext cx="2662560" cy="3234240"/>
          </a:xfrm>
          <a:prstGeom prst="rect">
            <a:avLst/>
          </a:prstGeom>
          <a:blipFill rotWithShape="0">
            <a:blip r:embed="rId2">
              <a:alphaModFix amt="61000"/>
            </a:blip>
            <a:tile/>
          </a:blip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Платежи, установленные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законодательством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Российской Федерации: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-арендная плата за землю;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-доходы от использования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муниципального имущества;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-штрафы за нарушение 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законодательства;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-прочие неналоговые доходы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6347520" y="3510720"/>
            <a:ext cx="2303640" cy="3229200"/>
          </a:xfrm>
          <a:prstGeom prst="rect">
            <a:avLst/>
          </a:prstGeom>
          <a:blipFill rotWithShape="0">
            <a:blip r:embed="rId3">
              <a:alphaModFix amt="57000"/>
            </a:blip>
            <a:tile/>
          </a:blip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Поступления от других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бюджетов (межбюджетные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трансферты),организаций, 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граждан (кроме налоговых</a:t>
            </a:r>
            <a:endParaRPr b="0" lang="ru-RU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и неналоговых доходов)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70" name="CustomShape 5"/>
          <p:cNvSpPr/>
          <p:nvPr/>
        </p:nvSpPr>
        <p:spPr>
          <a:xfrm>
            <a:off x="1727280" y="3013560"/>
            <a:ext cx="503280" cy="49068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6"/>
          <p:cNvSpPr/>
          <p:nvPr/>
        </p:nvSpPr>
        <p:spPr>
          <a:xfrm>
            <a:off x="7236000" y="3018600"/>
            <a:ext cx="503280" cy="49068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7"/>
          <p:cNvSpPr/>
          <p:nvPr/>
        </p:nvSpPr>
        <p:spPr>
          <a:xfrm>
            <a:off x="4507920" y="3018600"/>
            <a:ext cx="503280" cy="49068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73" name="Group 8"/>
          <p:cNvGrpSpPr/>
          <p:nvPr/>
        </p:nvGrpSpPr>
        <p:grpSpPr>
          <a:xfrm>
            <a:off x="871200" y="1350000"/>
            <a:ext cx="7770960" cy="1662480"/>
            <a:chOff x="871200" y="1350000"/>
            <a:chExt cx="7770960" cy="1662480"/>
          </a:xfrm>
        </p:grpSpPr>
        <p:sp>
          <p:nvSpPr>
            <p:cNvPr id="274" name="CustomShape 9"/>
            <p:cNvSpPr/>
            <p:nvPr/>
          </p:nvSpPr>
          <p:spPr>
            <a:xfrm flipV="1" rot="16200000">
              <a:off x="5851800" y="756720"/>
              <a:ext cx="490680" cy="2679120"/>
            </a:xfrm>
            <a:prstGeom prst="bentConnector3">
              <a:avLst>
                <a:gd name="adj1" fmla="val 50000"/>
              </a:avLst>
            </a:prstGeom>
            <a:blipFill rotWithShape="0">
              <a:blip r:embed="rId4"/>
              <a:tile/>
            </a:blipFill>
            <a:ln w="2844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5" name="CustomShape 10"/>
            <p:cNvSpPr/>
            <p:nvPr/>
          </p:nvSpPr>
          <p:spPr>
            <a:xfrm flipV="1" rot="16200000">
              <a:off x="4560120" y="2048400"/>
              <a:ext cx="395280" cy="360"/>
            </a:xfrm>
            <a:prstGeom prst="bentConnector3">
              <a:avLst>
                <a:gd name="adj1" fmla="val 50000"/>
              </a:avLst>
            </a:prstGeom>
            <a:blipFill rotWithShape="0">
              <a:blip r:embed="rId5"/>
              <a:tile/>
            </a:blipFill>
            <a:ln w="2844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6" name="CustomShape 11"/>
            <p:cNvSpPr/>
            <p:nvPr/>
          </p:nvSpPr>
          <p:spPr>
            <a:xfrm flipH="1" flipV="1" rot="5400000">
              <a:off x="3171600" y="756720"/>
              <a:ext cx="490680" cy="2675520"/>
            </a:xfrm>
            <a:prstGeom prst="bentConnector3">
              <a:avLst>
                <a:gd name="adj1" fmla="val 50000"/>
              </a:avLst>
            </a:prstGeom>
            <a:blipFill rotWithShape="0">
              <a:blip r:embed="rId6"/>
              <a:tile/>
            </a:blipFill>
            <a:ln w="28440">
              <a:solidFill>
                <a:schemeClr val="tx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77" name="CustomShape 12"/>
            <p:cNvSpPr/>
            <p:nvPr/>
          </p:nvSpPr>
          <p:spPr>
            <a:xfrm>
              <a:off x="3420000" y="1350000"/>
              <a:ext cx="2671920" cy="50004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/>
            </a:gradFill>
            <a:ln w="9360">
              <a:solidFill>
                <a:schemeClr val="tx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6760" rIns="86760" tIns="43560" bIns="43560" anchor="ctr"/>
            <a:p>
              <a:pPr algn="ctr"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Доходы бюджета</a:t>
              </a:r>
              <a:endParaRPr b="0" lang="ru-RU" sz="2400" spc="-1" strike="noStrike">
                <a:latin typeface="Arial"/>
              </a:endParaRPr>
            </a:p>
          </p:txBody>
        </p:sp>
        <p:sp>
          <p:nvSpPr>
            <p:cNvPr id="278" name="CustomShape 13"/>
            <p:cNvSpPr/>
            <p:nvPr/>
          </p:nvSpPr>
          <p:spPr>
            <a:xfrm>
              <a:off x="871200" y="2343960"/>
              <a:ext cx="2413080" cy="668520"/>
            </a:xfrm>
            <a:prstGeom prst="roundRect">
              <a:avLst>
                <a:gd name="adj" fmla="val 16667"/>
              </a:avLst>
            </a:prstGeom>
            <a:blipFill rotWithShape="0">
              <a:blip r:embed="rId7">
                <a:alphaModFix amt="57000"/>
              </a:blip>
              <a:tile/>
            </a:blipFill>
            <a:ln w="9360">
              <a:solidFill>
                <a:schemeClr val="tx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6760" rIns="86760" tIns="43560" bIns="43560" anchor="ctr"/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Налоговые доходы</a:t>
              </a:r>
              <a:endParaRPr b="0" lang="ru-RU" sz="1700" spc="-1" strike="noStrike">
                <a:latin typeface="Arial"/>
              </a:endParaRPr>
            </a:p>
          </p:txBody>
        </p:sp>
        <p:sp>
          <p:nvSpPr>
            <p:cNvPr id="279" name="CustomShape 14"/>
            <p:cNvSpPr/>
            <p:nvPr/>
          </p:nvSpPr>
          <p:spPr>
            <a:xfrm>
              <a:off x="3549960" y="2248560"/>
              <a:ext cx="2413080" cy="668520"/>
            </a:xfrm>
            <a:prstGeom prst="roundRect">
              <a:avLst>
                <a:gd name="adj" fmla="val 16667"/>
              </a:avLst>
            </a:prstGeom>
            <a:blipFill rotWithShape="0">
              <a:blip r:embed="rId8">
                <a:alphaModFix amt="57000"/>
              </a:blip>
              <a:tile/>
            </a:blipFill>
            <a:ln w="9360">
              <a:solidFill>
                <a:schemeClr val="tx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6760" rIns="86760" tIns="43560" bIns="43560" anchor="ctr"/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Неналоговые доходы</a:t>
              </a:r>
              <a:endParaRPr b="0" lang="ru-RU" sz="1700" spc="-1" strike="noStrike">
                <a:latin typeface="Arial"/>
              </a:endParaRPr>
            </a:p>
          </p:txBody>
        </p:sp>
        <p:sp>
          <p:nvSpPr>
            <p:cNvPr id="280" name="CustomShape 15"/>
            <p:cNvSpPr/>
            <p:nvPr/>
          </p:nvSpPr>
          <p:spPr>
            <a:xfrm>
              <a:off x="6229080" y="2343960"/>
              <a:ext cx="2413080" cy="668520"/>
            </a:xfrm>
            <a:prstGeom prst="roundRect">
              <a:avLst>
                <a:gd name="adj" fmla="val 16667"/>
              </a:avLst>
            </a:prstGeom>
            <a:blipFill rotWithShape="0">
              <a:blip r:embed="rId9">
                <a:alphaModFix amt="57000"/>
              </a:blip>
              <a:tile/>
            </a:blipFill>
            <a:ln w="9360">
              <a:solidFill>
                <a:schemeClr val="tx1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6760" rIns="86760" tIns="43560" bIns="43560" anchor="ctr"/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Безвозмездные </a:t>
              </a:r>
              <a:endParaRPr b="0" lang="ru-RU" sz="17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ffffff"/>
                  </a:solidFill>
                  <a:latin typeface="Arial"/>
                  <a:ea typeface="DejaVu Sans"/>
                </a:rPr>
                <a:t>поступления</a:t>
              </a:r>
              <a:endParaRPr b="0" lang="ru-RU" sz="17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1182600" y="277920"/>
            <a:ext cx="67773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Основные сведения </a:t>
            </a:r>
            <a:br/>
            <a:r>
              <a:rPr b="1" lang="ru-RU" sz="3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о межбюджетных отношениях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2411280" y="2781360"/>
            <a:ext cx="4246560" cy="2014560"/>
          </a:xfrm>
          <a:prstGeom prst="octagon">
            <a:avLst>
              <a:gd name="adj" fmla="val 29287"/>
            </a:avLst>
          </a:prstGeom>
          <a:solidFill>
            <a:srgbClr val="92d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Межбюджетные трансферты</a:t>
            </a: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–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  <a:ea typeface="DejaVu Sans"/>
              </a:rPr>
              <a:t>это средства,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  <a:ea typeface="DejaVu Sans"/>
              </a:rPr>
              <a:t>предоставляемые одним бюджетом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  <a:ea typeface="DejaVu Sans"/>
              </a:rPr>
              <a:t>бюджетной системы Российской Федерации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  <a:ea typeface="DejaVu Sans"/>
              </a:rPr>
              <a:t>другому бюджету бюджетной системы 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  <a:ea typeface="DejaVu Sans"/>
              </a:rPr>
              <a:t>Российской Федерации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250920" y="2349360"/>
            <a:ext cx="1351080" cy="180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84" name="CustomShape 4"/>
          <p:cNvSpPr/>
          <p:nvPr/>
        </p:nvSpPr>
        <p:spPr>
          <a:xfrm>
            <a:off x="250920" y="2349360"/>
            <a:ext cx="2016360" cy="2157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chemeClr val="accent1">
                <a:lumMod val="75000"/>
              </a:scheme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70c0"/>
                </a:solidFill>
                <a:latin typeface="Century Gothic"/>
                <a:ea typeface="DejaVu Sans"/>
              </a:rPr>
              <a:t>Дотации</a:t>
            </a:r>
            <a:r>
              <a:rPr b="0" i="1" lang="ru-RU" sz="1800" spc="-1" strike="noStrike">
                <a:solidFill>
                  <a:srgbClr val="0070c0"/>
                </a:solidFill>
                <a:latin typeface="Century Gothic"/>
                <a:ea typeface="DejaVu Sans"/>
              </a:rPr>
              <a:t> </a:t>
            </a:r>
            <a:r>
              <a:rPr b="0" i="1" lang="ru-RU" sz="1400" spc="-1" strike="noStrike">
                <a:solidFill>
                  <a:srgbClr val="0070c0"/>
                </a:solidFill>
                <a:latin typeface="Century Gothic"/>
                <a:ea typeface="DejaVu Sans"/>
              </a:rPr>
              <a:t>(</a:t>
            </a:r>
            <a:r>
              <a:rPr b="0" lang="ru-RU" sz="1400" spc="-1" strike="noStrike">
                <a:solidFill>
                  <a:srgbClr val="0070c0"/>
                </a:solidFill>
                <a:latin typeface="Century Gothic"/>
                <a:ea typeface="DejaVu Sans"/>
              </a:rPr>
              <a:t>от лат. "Dotatio" – дар, пожертвование</a:t>
            </a:r>
            <a:r>
              <a:rPr b="0" i="1" lang="ru-RU" sz="1400" spc="-1" strike="noStrike">
                <a:solidFill>
                  <a:srgbClr val="0070c0"/>
                </a:solidFill>
                <a:latin typeface="Century Gothic"/>
                <a:ea typeface="DejaVu Sans"/>
              </a:rPr>
              <a:t>) – </a:t>
            </a:r>
            <a:r>
              <a:rPr b="0" lang="ru-RU" sz="1400" spc="-1" strike="noStrike">
                <a:solidFill>
                  <a:srgbClr val="0070c0"/>
                </a:solidFill>
                <a:latin typeface="Century Gothic"/>
                <a:ea typeface="DejaVu Sans"/>
              </a:rPr>
              <a:t>предоставляются без определения конкретной цели их использования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85" name="CustomShape 5"/>
          <p:cNvSpPr/>
          <p:nvPr/>
        </p:nvSpPr>
        <p:spPr>
          <a:xfrm>
            <a:off x="250920" y="4869000"/>
            <a:ext cx="3383280" cy="1836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Century Gothic"/>
                <a:ea typeface="DejaVu Sans"/>
              </a:rPr>
              <a:t>Субвенции</a:t>
            </a:r>
            <a:r>
              <a:rPr b="0" lang="ru-RU" sz="1800" spc="-1" strike="noStrike">
                <a:solidFill>
                  <a:srgbClr val="0070c0"/>
                </a:solidFill>
                <a:latin typeface="Century Gothic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0070c0"/>
                </a:solidFill>
                <a:latin typeface="Century Gothic"/>
                <a:ea typeface="DejaVu Sans"/>
              </a:rPr>
              <a:t>(от лат. "Subvenire" – приходить на помощь) – предоставляются на финансирование "переданных" другим публично-правовым образованиям полномочий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86" name="CustomShape 6"/>
          <p:cNvSpPr/>
          <p:nvPr/>
        </p:nvSpPr>
        <p:spPr>
          <a:xfrm>
            <a:off x="5364000" y="4878360"/>
            <a:ext cx="3454560" cy="1827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Century Gothic"/>
                <a:ea typeface="DejaVu Sans"/>
              </a:rPr>
              <a:t>Субсидии</a:t>
            </a:r>
            <a:r>
              <a:rPr b="0" lang="ru-RU" sz="1800" spc="-1" strike="noStrike">
                <a:solidFill>
                  <a:srgbClr val="0070c0"/>
                </a:solidFill>
                <a:latin typeface="Century Gothic"/>
                <a:ea typeface="DejaVu Sans"/>
              </a:rPr>
              <a:t> </a:t>
            </a:r>
            <a:r>
              <a:rPr b="0" lang="ru-RU" sz="1400" spc="-1" strike="noStrike">
                <a:solidFill>
                  <a:srgbClr val="0070c0"/>
                </a:solidFill>
                <a:latin typeface="Century Gothic"/>
                <a:ea typeface="DejaVu Sans"/>
              </a:rPr>
              <a:t>(от лат. "Subsidium" – поддержка) – предоставляются на условиях долевого софинансирования расходов других бюджетов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87" name="CustomShape 7"/>
          <p:cNvSpPr/>
          <p:nvPr/>
        </p:nvSpPr>
        <p:spPr>
          <a:xfrm>
            <a:off x="6732720" y="2421000"/>
            <a:ext cx="2303640" cy="2086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360">
            <a:solidFill>
              <a:srgbClr val="000000"/>
            </a:solidFill>
            <a:miter/>
          </a:ln>
          <a:effectLst>
            <a:outerShdw algn="ctr" dir="2700000" dist="106914" rotWithShape="0">
              <a:srgbClr val="80808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70c0"/>
                </a:solidFill>
                <a:latin typeface="Century Gothic"/>
                <a:ea typeface="DejaVu Sans"/>
              </a:rPr>
              <a:t>Иные межбюджетные трансферты</a:t>
            </a:r>
            <a:r>
              <a:rPr b="0" lang="ru-RU" sz="1800" spc="-1" strike="noStrike">
                <a:solidFill>
                  <a:srgbClr val="0070c0"/>
                </a:solidFill>
                <a:latin typeface="Century Gothic"/>
                <a:ea typeface="DejaVu Sans"/>
              </a:rPr>
              <a:t> – </a:t>
            </a:r>
            <a:r>
              <a:rPr b="0" lang="ru-RU" sz="1400" spc="-1" strike="noStrike">
                <a:solidFill>
                  <a:srgbClr val="0070c0"/>
                </a:solidFill>
                <a:latin typeface="Century Gothic"/>
                <a:ea typeface="DejaVu Sans"/>
              </a:rPr>
              <a:t>предоставляются на определённые цели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288" name="CustomShape 8"/>
          <p:cNvSpPr/>
          <p:nvPr/>
        </p:nvSpPr>
        <p:spPr>
          <a:xfrm>
            <a:off x="649440" y="1409760"/>
            <a:ext cx="7770960" cy="81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1640">
              <a:lnSpc>
                <a:spcPct val="90000"/>
              </a:lnSpc>
              <a:spcBef>
                <a:spcPts val="320"/>
              </a:spcBef>
              <a:buClr>
                <a:srgbClr val="ffffff"/>
              </a:buClr>
              <a:buFont typeface="Wingdings" charset="2"/>
              <a:buChar char=""/>
            </a:pPr>
            <a:r>
              <a:rPr b="1" i="1" lang="ru-RU" sz="1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Межбюджетные отношения</a:t>
            </a:r>
            <a:r>
              <a:rPr b="0" lang="ru-RU" sz="1600" spc="-1" strike="noStrike">
                <a:solidFill>
                  <a:srgbClr val="ebebeb"/>
                </a:solidFill>
                <a:latin typeface="Century Gothic"/>
                <a:ea typeface="DejaVu Sans"/>
              </a:rPr>
              <a:t> – это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20"/>
              </a:spcBef>
            </a:pP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827640" y="764640"/>
            <a:ext cx="7487280" cy="53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 cap="all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 cap="all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0" lang="ru-RU" sz="2900" spc="-1" strike="noStrike" cap="all">
                <a:solidFill>
                  <a:srgbClr val="ffffff"/>
                </a:solidFill>
                <a:latin typeface="Times New Roman"/>
                <a:ea typeface="DejaVu Sans"/>
              </a:rPr>
              <a:t>Доходы бюджета сельского поселения за 2019 год составили в сумме 5361,9 тыс. рублей, из них налоговые и неналоговые составили в сумме 3324,9 тыс.руб. – 59,04% всех поступлений Безвозмездные поступления составили в сумме 2036,96 тыс.руб.- 38,0 % всех поступлений</a:t>
            </a:r>
            <a:endParaRPr b="0" lang="ru-RU" sz="29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900" spc="-1" strike="noStrike" cap="all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0" lang="ru-RU" sz="2900" spc="-1" strike="noStrike" cap="all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endParaRPr b="0" lang="ru-RU" sz="2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1110600" y="260280"/>
            <a:ext cx="692172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Arial"/>
                <a:ea typeface="DejaVu Sans"/>
              </a:rPr>
              <a:t>Основные доходные источники бюджета Васильевского сельского поселения</a:t>
            </a:r>
            <a:br/>
            <a:r>
              <a:rPr b="1" lang="ru-RU" sz="2000" spc="-1" strike="noStrike">
                <a:solidFill>
                  <a:srgbClr val="ffffff"/>
                </a:solidFill>
                <a:latin typeface="Arial"/>
                <a:ea typeface="DejaVu Sans"/>
              </a:rPr>
              <a:t>  в 2019 году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7020360" y="980640"/>
            <a:ext cx="1582920" cy="2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  <a:spcBef>
                <a:spcPts val="499"/>
              </a:spcBef>
            </a:pPr>
            <a:r>
              <a:rPr b="0" lang="ru-RU" sz="1000" spc="-1" strike="noStrike">
                <a:solidFill>
                  <a:srgbClr val="ffffff"/>
                </a:solidFill>
                <a:latin typeface="Arial"/>
                <a:ea typeface="DejaVu Sans"/>
              </a:rPr>
              <a:t>тыс.руб.</a:t>
            </a:r>
            <a:endParaRPr b="0" lang="ru-RU" sz="1000" spc="-1" strike="noStrike">
              <a:latin typeface="Arial"/>
            </a:endParaRPr>
          </a:p>
        </p:txBody>
      </p:sp>
      <p:graphicFrame>
        <p:nvGraphicFramePr>
          <p:cNvPr id="292" name="Table 3"/>
          <p:cNvGraphicFramePr/>
          <p:nvPr/>
        </p:nvGraphicFramePr>
        <p:xfrm>
          <a:off x="611640" y="1268640"/>
          <a:ext cx="7776000" cy="4450680"/>
        </p:xfrm>
        <a:graphic>
          <a:graphicData uri="http://schemas.openxmlformats.org/drawingml/2006/table">
            <a:tbl>
              <a:tblPr/>
              <a:tblGrid>
                <a:gridCol w="648000"/>
                <a:gridCol w="5040360"/>
                <a:gridCol w="1152000"/>
                <a:gridCol w="936000"/>
              </a:tblGrid>
              <a:tr h="261000">
                <a:tc rowSpan="2"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    </a:t>
                      </a: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п/п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 rowSpan="2"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 gridSpan="2"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 год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43020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Сумма тыс.руб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% к общему объему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261000"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ДОХОДЫ, ВСЕГО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5361,9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100.0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261000"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том числе: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261000"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ДОХОДЫ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1998,8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37,3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273240"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1433,4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26,7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273240"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сельскохозяйственный налог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454680"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 с организаций и физических лиц, обладающих земельным участком, расположенным в границах сельских  поселений 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565,2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10,5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454680"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Акцизы по подакцизным товарам(продукции), производимым на территории Российской Федерации</a:t>
                      </a: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261000"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НЕНАЛОГОВЫЕ ДОХОДЫ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1326,1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24,7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999000"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b="0" lang="ru-RU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3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материальных и нематериальных активов</a:t>
                      </a:r>
                      <a:endParaRPr b="0" lang="ru-RU" sz="13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3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1056,9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263,4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19,7</a:t>
                      </a: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ru-RU" sz="12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4,9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  <a:tr h="261000"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III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 БЮДЖЕТОВ ДРУГИХ УРОВНЕЙ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2037,0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  <a:tc>
                  <a:txBody>
                    <a:bodyPr lIns="7920" rIns="792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38,0</a:t>
                      </a:r>
                      <a:endParaRPr b="0" lang="ru-RU" sz="1200" spc="-1" strike="noStrike">
                        <a:latin typeface="Arial"/>
                      </a:endParaRPr>
                    </a:p>
                  </a:txBody>
                  <a:tcPr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f7e8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827640" y="188640"/>
            <a:ext cx="77709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Century Gothic"/>
                <a:ea typeface="DejaVu Sans"/>
              </a:rPr>
              <a:t>Структура расходов бюджета</a:t>
            </a:r>
            <a:br/>
            <a:r>
              <a:rPr b="1" lang="ru-RU" sz="2400" spc="-1" strike="noStrike">
                <a:solidFill>
                  <a:srgbClr val="ffffff"/>
                </a:solidFill>
                <a:latin typeface="Century Gothic"/>
                <a:ea typeface="DejaVu Sans"/>
              </a:rPr>
              <a:t> Васильевского сельского поселения</a:t>
            </a:r>
            <a:br/>
            <a:r>
              <a:rPr b="1" lang="ru-RU" sz="2400" spc="-1" strike="noStrike">
                <a:solidFill>
                  <a:srgbClr val="ffffff"/>
                </a:solidFill>
                <a:latin typeface="Century Gothic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  <p:graphicFrame>
        <p:nvGraphicFramePr>
          <p:cNvPr id="294" name="Table 2"/>
          <p:cNvGraphicFramePr/>
          <p:nvPr/>
        </p:nvGraphicFramePr>
        <p:xfrm>
          <a:off x="539640" y="1755720"/>
          <a:ext cx="7992000" cy="4704480"/>
        </p:xfrm>
        <a:graphic>
          <a:graphicData uri="http://schemas.openxmlformats.org/drawingml/2006/table">
            <a:tbl>
              <a:tblPr/>
              <a:tblGrid>
                <a:gridCol w="935640"/>
                <a:gridCol w="5002560"/>
                <a:gridCol w="1253520"/>
                <a:gridCol w="800640"/>
              </a:tblGrid>
              <a:tr h="415440">
                <a:tc rowSpan="2">
                  <a:txBody>
                    <a:bodyPr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Раздел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Показатель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2">
                  <a:txBody>
                    <a:bodyPr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2019 год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cPr marL="90000" marR="90000">
                    <a:solidFill>
                      <a:srgbClr val="729fcf"/>
                    </a:solidFill>
                  </a:tcPr>
                </a:tc>
              </a:tr>
              <a:tr h="415440">
                <a:tc vMerge="1">
                  <a:tcPr marL="90000" marR="90000">
                    <a:solidFill>
                      <a:srgbClr val="729fcf"/>
                    </a:solidFill>
                  </a:tcPr>
                </a:tc>
                <a:tc vMerge="1"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бюджет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%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39560">
                <a:tc>
                  <a:txBody>
                    <a:bodyPr/>
                    <a:p>
                      <a:pPr marL="343080" indent="-34164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 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>
                        <a:lnSpc>
                          <a:spcPct val="100000"/>
                        </a:lnSpc>
                      </a:pPr>
                      <a:r>
                        <a:rPr b="1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ВСЕГО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5269,9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1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100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32960">
                <a:tc>
                  <a:txBody>
                    <a:bodyPr/>
                    <a:p>
                      <a:pPr marL="343080" indent="-34164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 </a:t>
                      </a:r>
                      <a:endParaRPr b="0" lang="ru-RU" sz="1500" spc="-1" strike="noStrike">
                        <a:latin typeface="Arial"/>
                      </a:endParaRPr>
                    </a:p>
                    <a:p>
                      <a:pPr marL="343080" indent="-34164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01 00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в том числе:</a:t>
                      </a:r>
                      <a:endParaRPr b="0" lang="ru-RU" sz="1500" spc="-1" strike="noStrike">
                        <a:latin typeface="Arial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 </a:t>
                      </a:r>
                      <a:endParaRPr b="0" lang="ru-RU" sz="1500" spc="-1" strike="noStrike">
                        <a:latin typeface="Arial"/>
                      </a:endParaRPr>
                    </a:p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3168,9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60,1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39560">
                <a:tc>
                  <a:txBody>
                    <a:bodyPr/>
                    <a:p>
                      <a:pPr marL="343080" indent="-34164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02 03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Национальная оборона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191,7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3,6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39560">
                <a:tc>
                  <a:txBody>
                    <a:bodyPr/>
                    <a:p>
                      <a:pPr marL="343080" indent="-34164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03 09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36,0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0,7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697320">
                <a:tc>
                  <a:txBody>
                    <a:bodyPr/>
                    <a:p>
                      <a:pPr marL="343080" indent="-34164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04 09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Национальная экономика</a:t>
                      </a:r>
                      <a:endParaRPr b="0" lang="ru-RU" sz="1500" spc="-1" strike="noStrike">
                        <a:latin typeface="Arial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899,4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17,1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84000">
                <a:tc>
                  <a:txBody>
                    <a:bodyPr/>
                    <a:p>
                      <a:pPr marL="343080" indent="-34164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05 03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Жилищно-коммунальное хозяйство</a:t>
                      </a:r>
                      <a:endParaRPr b="0" lang="ru-RU" sz="1500" spc="-1" strike="noStrike">
                        <a:latin typeface="Arial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942,4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17,9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1000">
                <a:tc>
                  <a:txBody>
                    <a:bodyPr/>
                    <a:p>
                      <a:pPr marL="343080" indent="-341640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08 01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Культура, кинематография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31,5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b="0" lang="ru-RU" sz="15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0,6</a:t>
                      </a:r>
                      <a:endParaRPr b="0" lang="ru-RU" sz="15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95" name="CustomShape 3"/>
          <p:cNvSpPr/>
          <p:nvPr/>
        </p:nvSpPr>
        <p:spPr>
          <a:xfrm>
            <a:off x="6876360" y="1484640"/>
            <a:ext cx="1582920" cy="2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  <a:spcBef>
                <a:spcPts val="499"/>
              </a:spcBef>
            </a:pPr>
            <a:r>
              <a:rPr b="0" lang="ru-RU" sz="1000" spc="-1" strike="noStrike">
                <a:solidFill>
                  <a:srgbClr val="ffffff"/>
                </a:solidFill>
                <a:latin typeface="Arial"/>
                <a:ea typeface="DejaVu Sans"/>
              </a:rPr>
              <a:t>тыс.руб.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Table 1"/>
          <p:cNvGraphicFramePr/>
          <p:nvPr/>
        </p:nvGraphicFramePr>
        <p:xfrm>
          <a:off x="755640" y="476640"/>
          <a:ext cx="7344000" cy="6015600"/>
        </p:xfrm>
        <a:graphic>
          <a:graphicData uri="http://schemas.openxmlformats.org/drawingml/2006/table">
            <a:tbl>
              <a:tblPr/>
              <a:tblGrid>
                <a:gridCol w="5699520"/>
                <a:gridCol w="1644840"/>
              </a:tblGrid>
              <a:tr h="571320">
                <a:tc>
                  <a:txBody>
                    <a:bodyPr lIns="51480" rIns="5148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Наименование муниципальных программ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2019 год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356040">
                <a:tc>
                  <a:txBody>
                    <a:bodyPr lIns="51480" rIns="5148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2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419760">
                <a:tc>
                  <a:txBody>
                    <a:bodyPr lIns="51480" rIns="5148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Всего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4483,5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454760">
                <a:tc>
                  <a:txBody>
                    <a:bodyPr lIns="68400" rIns="68400"/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ru-RU" sz="18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1. Программа «Обеспечение деятельности администрации Васильевского сельского поселения Белогорского района Республики Крым по решению вопросов местного значения и переданных государственных полномочий  на 2018 и плановый период 2019-2020 гг» 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2917,2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052640">
                <a:tc>
                  <a:txBody>
                    <a:bodyPr lIns="68400" rIns="68400"/>
                    <a:p>
                      <a:pPr>
                        <a:lnSpc>
                          <a:spcPct val="115000"/>
                        </a:lnSpc>
                      </a:pPr>
                      <a:r>
                        <a:rPr b="1" lang="ru-RU" sz="18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2. Программа «Благоустройство территории  Васильевского сельского поселения Белогорского района Республики Крым» 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608,2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081080">
                <a:tc>
                  <a:txBody>
                    <a:bodyPr lIns="51480" rIns="514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3. Программа «Развитие водоснабжения территории  Васильевского сельского поселения Белогорского района Республики Крым» 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334,2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  <a:tr h="1080360">
                <a:tc>
                  <a:txBody>
                    <a:bodyPr lIns="51480" rIns="51480"/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4. Программа «Дорожная деятельность»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 lIns="51480" rIns="51480"/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623,9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51480" marR="514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395640" y="2277000"/>
            <a:ext cx="7919280" cy="173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5400" spc="290" strike="noStrike">
                <a:solidFill>
                  <a:srgbClr val="c9ff59"/>
                </a:solidFill>
                <a:latin typeface="Century Gothic"/>
                <a:ea typeface="DejaVu Sans"/>
              </a:rPr>
              <a:t>СПАСИБО ЗА ВНИМАНИЕ!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484560" y="452880"/>
            <a:ext cx="7053840" cy="139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ru-RU" sz="3600" spc="-1" strike="noStrike">
                <a:solidFill>
                  <a:srgbClr val="00b0f0"/>
                </a:solidFill>
                <a:latin typeface="Century Gothic"/>
                <a:ea typeface="DejaVu Sans"/>
              </a:rPr>
              <a:t>Уважаемые жители Васильевского сельского поселения!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609480" y="2160720"/>
            <a:ext cx="7921440" cy="429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20000"/>
          </a:bodyPr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0" lang="ru-RU" sz="27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Эффективное, ответственное и прозрачное управление муниципальными финансами Васильевского сельского поселения является базовым условием достижения стратегических целей социально-экономического развития нашего сельского поселения. Одной из ключевых задач бюджетной политики Васильевского сельского поселения на 2019 год является обеспечение прозрачности и открытости бюджетного процесса.</a:t>
            </a:r>
            <a:endParaRPr b="0" lang="ru-RU" sz="27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7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0" lang="ru-RU" sz="27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Для привлечения большего количества жителей поселения к участию в обсуждении вопросов формирования бюджета Васильевского сельского поселения Белогорского района и его исполнения разработан «Бюджет для граждан». «Бюджет для граждан» предназначен, прежде всего, для жителей, не обладающих специальными знаниями в сфере бюджетного законодательства. Информация, размещаемая в разделе «Бюджет для граждан», в доступной форме знакомит граждан с основными целями, задачами и приоритетными направлениями бюджетной политики Васильевского сельского поселения, с основными характеристиками бюджета поселения и результатами его исполнения.</a:t>
            </a:r>
            <a:endParaRPr b="0" lang="ru-RU" sz="27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7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     </a:t>
            </a:r>
            <a:r>
              <a:rPr b="0" lang="ru-RU" sz="27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	</a:t>
            </a:r>
            <a:r>
              <a:rPr b="0" lang="ru-RU" sz="27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Васильевского сельского поселения. </a:t>
            </a:r>
            <a:endParaRPr b="0" lang="ru-RU" sz="27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</a:pPr>
            <a:r>
              <a:rPr b="0" lang="ru-RU" sz="27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 </a:t>
            </a:r>
            <a:endParaRPr b="0" lang="ru-RU" sz="2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 descr=""/>
          <p:cNvPicPr/>
          <p:nvPr/>
        </p:nvPicPr>
        <p:blipFill>
          <a:blip r:embed="rId1"/>
          <a:stretch/>
        </p:blipFill>
        <p:spPr>
          <a:xfrm>
            <a:off x="467640" y="336960"/>
            <a:ext cx="8283600" cy="6216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4518000" y="692640"/>
            <a:ext cx="3086640" cy="481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20000"/>
          </a:bodyPr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marL="343080" indent="-341640">
              <a:lnSpc>
                <a:spcPct val="12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1" i="1" lang="ru-RU" sz="24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БЮДЖЕТ</a:t>
            </a:r>
            <a:r>
              <a:rPr b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– </a:t>
            </a: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форма образования и расходования денежных средств для решения задач и функций государства и местного самоуправления.</a:t>
            </a:r>
            <a:endParaRPr b="0" lang="ru-RU" sz="2400" spc="-1" strike="noStrike">
              <a:latin typeface="Arial"/>
            </a:endParaRPr>
          </a:p>
          <a:p>
            <a:pPr marL="343080" indent="-341640">
              <a:lnSpc>
                <a:spcPct val="12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Каждое публично-правовое образование имеет свой БЮДЖЕТ: </a:t>
            </a:r>
            <a:endParaRPr b="0" lang="ru-RU" sz="2400" spc="-1" strike="noStrike">
              <a:latin typeface="Arial"/>
            </a:endParaRPr>
          </a:p>
          <a:p>
            <a:pPr marL="343080" indent="-341640">
              <a:lnSpc>
                <a:spcPct val="12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Российская Федерация - </a:t>
            </a:r>
            <a:r>
              <a:rPr b="0" i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федеральный бюджет</a:t>
            </a: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;</a:t>
            </a:r>
            <a:endParaRPr b="0" lang="ru-RU" sz="2400" spc="-1" strike="noStrike">
              <a:latin typeface="Arial"/>
            </a:endParaRPr>
          </a:p>
          <a:p>
            <a:pPr marL="343080" indent="-341640">
              <a:lnSpc>
                <a:spcPct val="12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субъекты Российской Федерации – </a:t>
            </a:r>
            <a:r>
              <a:rPr b="0" i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областной, краевой, республиканские бюджеты</a:t>
            </a: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; </a:t>
            </a:r>
            <a:endParaRPr b="0" lang="ru-RU" sz="2400" spc="-1" strike="noStrike">
              <a:latin typeface="Arial"/>
            </a:endParaRPr>
          </a:p>
          <a:p>
            <a:pPr marL="343080" indent="-341640">
              <a:lnSpc>
                <a:spcPct val="12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муниципальные районы, городские округа, городские и сельские поселения – </a:t>
            </a:r>
            <a:r>
              <a:rPr b="0" i="1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местные бюджеты</a:t>
            </a: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234" name="Объект 2" descr=""/>
          <p:cNvPicPr/>
          <p:nvPr/>
        </p:nvPicPr>
        <p:blipFill>
          <a:blip r:embed="rId1"/>
          <a:stretch/>
        </p:blipFill>
        <p:spPr>
          <a:xfrm>
            <a:off x="826920" y="692640"/>
            <a:ext cx="3297240" cy="4692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" descr=""/>
          <p:cNvPicPr/>
          <p:nvPr/>
        </p:nvPicPr>
        <p:blipFill>
          <a:blip r:embed="rId1"/>
          <a:stretch/>
        </p:blipFill>
        <p:spPr>
          <a:xfrm>
            <a:off x="380880" y="816120"/>
            <a:ext cx="8343000" cy="5275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" descr=""/>
          <p:cNvPicPr/>
          <p:nvPr/>
        </p:nvPicPr>
        <p:blipFill>
          <a:blip r:embed="rId1"/>
          <a:stretch/>
        </p:blipFill>
        <p:spPr>
          <a:xfrm>
            <a:off x="457200" y="548640"/>
            <a:ext cx="4037040" cy="5615280"/>
          </a:xfrm>
          <a:prstGeom prst="rect">
            <a:avLst/>
          </a:prstGeom>
          <a:ln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4468320" y="548640"/>
            <a:ext cx="3086640" cy="546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49000"/>
          </a:bodyPr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1" i="1" lang="ru-RU" sz="18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Доходы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бюджета Васильевского сельского поселения Белогорского района – поступающие в бюджет поселения денежные средства.</a:t>
            </a:r>
            <a:endParaRPr b="0" lang="ru-RU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1" i="1" lang="ru-RU" sz="18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Расходы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бюджета Васильевского сельского поселения Белогорского района – выплачиваемые из бюджета поселения денежные средства.</a:t>
            </a:r>
            <a:endParaRPr b="0" lang="ru-RU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1" i="1" lang="ru-RU" sz="18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Дефицит бюджета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– 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это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превышение расходов над доходами. При его наличии принимается решение об источниках покрытия дефицита: использовать имеющиеся остатки, взять в долг (кредит).</a:t>
            </a:r>
            <a:r>
              <a:rPr b="1" lang="ru-RU" sz="18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  <a:p>
            <a:pPr marL="343080" indent="-341640">
              <a:lnSpc>
                <a:spcPct val="100000"/>
              </a:lnSpc>
              <a:spcBef>
                <a:spcPts val="1001"/>
              </a:spcBef>
              <a:buClr>
                <a:srgbClr val="acd433"/>
              </a:buClr>
              <a:buSzPct val="80000"/>
              <a:buFont typeface="Wingdings 3" charset="2"/>
              <a:buChar char=""/>
            </a:pPr>
            <a:r>
              <a:rPr b="1" i="1" lang="ru-RU" sz="1800" spc="-1" strike="noStrike" u="sng">
                <a:solidFill>
                  <a:srgbClr val="ffffff"/>
                </a:solidFill>
                <a:uFillTx/>
                <a:latin typeface="Times New Roman"/>
                <a:ea typeface="DejaVu Sans"/>
              </a:rPr>
              <a:t>Профицит бюджета</a:t>
            </a:r>
            <a:r>
              <a:rPr b="1" i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– 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это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превышение доходов над расходами. При его наличии принимается решение как использовать: накапливать резервы, остатки, погашать долг.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534600" y="379440"/>
            <a:ext cx="6346440" cy="13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56000"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ebebeb"/>
                </a:solidFill>
                <a:latin typeface="Times New Roman"/>
                <a:ea typeface="DejaVu Sans"/>
              </a:rPr>
              <a:t>	</a:t>
            </a:r>
            <a:r>
              <a:rPr b="1" lang="ru-RU" sz="1800" spc="-1" strike="noStrike" u="sng">
                <a:solidFill>
                  <a:srgbClr val="ebebeb"/>
                </a:solidFill>
                <a:uFillTx/>
                <a:latin typeface="Times New Roman"/>
                <a:ea typeface="DejaVu Sans"/>
              </a:rPr>
              <a:t>Бюджетный процесс</a:t>
            </a:r>
            <a:r>
              <a:rPr b="0" lang="ru-RU" sz="1800" spc="-1" strike="noStrike">
                <a:solidFill>
                  <a:srgbClr val="ebebeb"/>
                </a:solidFill>
                <a:latin typeface="Times New Roman"/>
                <a:ea typeface="DejaVu Sans"/>
              </a:rPr>
              <a:t> – законодательно регламентированная деятельность по составлению и рассмотрению проекта бюджета, утверждению и исполнению бюджета, контролю за его исполнением, составлению, внешней проверке, рассмотрению и утверждению бюджетной отчётности.                </a:t>
            </a:r>
            <a:br/>
            <a:endParaRPr b="0" lang="ru-RU" sz="1800" spc="-1" strike="noStrike"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3635280" y="3068640"/>
            <a:ext cx="2517840" cy="1511280"/>
          </a:xfrm>
          <a:prstGeom prst="ellipse">
            <a:avLst/>
          </a:prstGeom>
          <a:solidFill>
            <a:srgbClr val="ff00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Arial"/>
                <a:ea typeface="DejaVu Sans"/>
              </a:rPr>
              <a:t>Бюджетный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Arial"/>
                <a:ea typeface="DejaVu Sans"/>
              </a:rPr>
              <a:t>процесс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40" name="CustomShape 3"/>
          <p:cNvSpPr/>
          <p:nvPr/>
        </p:nvSpPr>
        <p:spPr>
          <a:xfrm>
            <a:off x="755640" y="2133720"/>
            <a:ext cx="2735280" cy="1582920"/>
          </a:xfrm>
          <a:prstGeom prst="ellipse">
            <a:avLst/>
          </a:prstGeom>
          <a:solidFill>
            <a:srgbClr val="ffc0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Утверждение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отчёта об исполнении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бюджета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предыдущего года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1" name="CustomShape 4"/>
          <p:cNvSpPr/>
          <p:nvPr/>
        </p:nvSpPr>
        <p:spPr>
          <a:xfrm>
            <a:off x="971640" y="4005360"/>
            <a:ext cx="2664000" cy="1509840"/>
          </a:xfrm>
          <a:prstGeom prst="ellipse">
            <a:avLst/>
          </a:prstGeom>
          <a:solidFill>
            <a:srgbClr val="ffc0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Формирование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отчёта об исполнении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бюджета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предыдущего года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2" name="CustomShape 5"/>
          <p:cNvSpPr/>
          <p:nvPr/>
        </p:nvSpPr>
        <p:spPr>
          <a:xfrm>
            <a:off x="3564000" y="4941720"/>
            <a:ext cx="2951280" cy="1293840"/>
          </a:xfrm>
          <a:prstGeom prst="ellipse">
            <a:avLst/>
          </a:prstGeom>
          <a:solidFill>
            <a:srgbClr val="ffc0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Исполнение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бюджета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в текущем году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3" name="CustomShape 6"/>
          <p:cNvSpPr/>
          <p:nvPr/>
        </p:nvSpPr>
        <p:spPr>
          <a:xfrm>
            <a:off x="6300720" y="4005360"/>
            <a:ext cx="2519640" cy="1438560"/>
          </a:xfrm>
          <a:prstGeom prst="ellipse">
            <a:avLst/>
          </a:prstGeom>
          <a:solidFill>
            <a:srgbClr val="ffc0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Утверждение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бюджета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очередного года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4" name="CustomShape 7"/>
          <p:cNvSpPr/>
          <p:nvPr/>
        </p:nvSpPr>
        <p:spPr>
          <a:xfrm>
            <a:off x="6227640" y="2276640"/>
            <a:ext cx="2446560" cy="1438560"/>
          </a:xfrm>
          <a:prstGeom prst="ellipse">
            <a:avLst/>
          </a:prstGeom>
          <a:solidFill>
            <a:srgbClr val="ffc000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Рассмотрение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проекта бюджета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очередного года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5" name="CustomShape 8"/>
          <p:cNvSpPr/>
          <p:nvPr/>
        </p:nvSpPr>
        <p:spPr>
          <a:xfrm>
            <a:off x="3419640" y="1557360"/>
            <a:ext cx="2735280" cy="1293840"/>
          </a:xfrm>
          <a:prstGeom prst="ellipse">
            <a:avLst/>
          </a:prstGeom>
          <a:solidFill>
            <a:schemeClr val="accent2"/>
          </a:solidFill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Составление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проекта бюджета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очередного года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6" name="Line 9"/>
          <p:cNvSpPr/>
          <p:nvPr/>
        </p:nvSpPr>
        <p:spPr>
          <a:xfrm>
            <a:off x="3419280" y="3213000"/>
            <a:ext cx="360360" cy="28728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Line 10"/>
          <p:cNvSpPr/>
          <p:nvPr/>
        </p:nvSpPr>
        <p:spPr>
          <a:xfrm>
            <a:off x="4787640" y="2852640"/>
            <a:ext cx="360" cy="21564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Line 11"/>
          <p:cNvSpPr/>
          <p:nvPr/>
        </p:nvSpPr>
        <p:spPr>
          <a:xfrm flipV="1">
            <a:off x="6084720" y="3357360"/>
            <a:ext cx="287280" cy="21600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Line 12"/>
          <p:cNvSpPr/>
          <p:nvPr/>
        </p:nvSpPr>
        <p:spPr>
          <a:xfrm flipH="1">
            <a:off x="3419280" y="4076640"/>
            <a:ext cx="289080" cy="28872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Line 13"/>
          <p:cNvSpPr/>
          <p:nvPr/>
        </p:nvSpPr>
        <p:spPr>
          <a:xfrm>
            <a:off x="4859280" y="4581360"/>
            <a:ext cx="360" cy="36036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Line 14"/>
          <p:cNvSpPr/>
          <p:nvPr/>
        </p:nvSpPr>
        <p:spPr>
          <a:xfrm>
            <a:off x="6011640" y="4149720"/>
            <a:ext cx="432000" cy="215640"/>
          </a:xfrm>
          <a:prstGeom prst="line">
            <a:avLst/>
          </a:prstGeom>
          <a:ln w="9360">
            <a:solidFill>
              <a:schemeClr val="tx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15"/>
          <p:cNvSpPr/>
          <p:nvPr/>
        </p:nvSpPr>
        <p:spPr>
          <a:xfrm>
            <a:off x="8604360" y="3284640"/>
            <a:ext cx="358920" cy="1150920"/>
          </a:xfrm>
          <a:prstGeom prst="curvedLeftArrow">
            <a:avLst>
              <a:gd name="adj1" fmla="val 61314"/>
              <a:gd name="adj2" fmla="val 125279"/>
              <a:gd name="adj3" fmla="val 33333"/>
            </a:avLst>
          </a:prstGeom>
          <a:solidFill>
            <a:srgbClr val="00b0f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16"/>
          <p:cNvSpPr/>
          <p:nvPr/>
        </p:nvSpPr>
        <p:spPr>
          <a:xfrm rot="21000000">
            <a:off x="2698920" y="1771920"/>
            <a:ext cx="717840" cy="4302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17"/>
          <p:cNvSpPr/>
          <p:nvPr/>
        </p:nvSpPr>
        <p:spPr>
          <a:xfrm rot="1200000">
            <a:off x="6227640" y="1915560"/>
            <a:ext cx="717840" cy="4302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18"/>
          <p:cNvSpPr/>
          <p:nvPr/>
        </p:nvSpPr>
        <p:spPr>
          <a:xfrm rot="9600000">
            <a:off x="6517440" y="5446080"/>
            <a:ext cx="717840" cy="4302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19"/>
          <p:cNvSpPr/>
          <p:nvPr/>
        </p:nvSpPr>
        <p:spPr>
          <a:xfrm rot="12000000">
            <a:off x="2843280" y="5445720"/>
            <a:ext cx="717840" cy="4302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20"/>
          <p:cNvSpPr/>
          <p:nvPr/>
        </p:nvSpPr>
        <p:spPr>
          <a:xfrm rot="16200000">
            <a:off x="215280" y="3682080"/>
            <a:ext cx="1150920" cy="358920"/>
          </a:xfrm>
          <a:prstGeom prst="curvedDownArrow">
            <a:avLst>
              <a:gd name="adj1" fmla="val 63965"/>
              <a:gd name="adj2" fmla="val 127930"/>
              <a:gd name="adj3" fmla="val 33333"/>
            </a:avLst>
          </a:prstGeom>
          <a:solidFill>
            <a:srgbClr val="00b0f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18" descr=""/>
          <p:cNvPicPr/>
          <p:nvPr/>
        </p:nvPicPr>
        <p:blipFill>
          <a:blip r:embed="rId1"/>
          <a:stretch/>
        </p:blipFill>
        <p:spPr>
          <a:xfrm>
            <a:off x="767160" y="4005000"/>
            <a:ext cx="3227400" cy="2676960"/>
          </a:xfrm>
          <a:prstGeom prst="rect">
            <a:avLst/>
          </a:prstGeom>
          <a:ln>
            <a:noFill/>
          </a:ln>
          <a:effectLst>
            <a:outerShdw algn="ctr" dir="18900000" dist="106914" rotWithShape="0">
              <a:schemeClr val="bg2">
                <a:alpha val="50000"/>
              </a:schemeClr>
            </a:outerShdw>
          </a:effectLst>
        </p:spPr>
      </p:pic>
      <p:sp>
        <p:nvSpPr>
          <p:cNvPr id="259" name="CustomShape 1"/>
          <p:cNvSpPr/>
          <p:nvPr/>
        </p:nvSpPr>
        <p:spPr>
          <a:xfrm>
            <a:off x="467640" y="3064680"/>
            <a:ext cx="7973280" cy="1006560"/>
          </a:xfrm>
          <a:prstGeom prst="rect">
            <a:avLst/>
          </a:prstGeom>
          <a:noFill/>
          <a:ln w="9360">
            <a:noFill/>
          </a:ln>
          <a:effectLst>
            <a:outerShdw algn="ctr" dir="18900000" dist="106914" rotWithShape="0">
              <a:schemeClr val="bg2">
                <a:alpha val="50000"/>
              </a:scheme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Каждый житель Васильевского сельского поселения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может принять участие в обсуждении исполнения бюджета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поселения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60" name="Picture 20" descr=""/>
          <p:cNvPicPr/>
          <p:nvPr/>
        </p:nvPicPr>
        <p:blipFill>
          <a:blip r:embed="rId2"/>
          <a:stretch/>
        </p:blipFill>
        <p:spPr>
          <a:xfrm>
            <a:off x="4860000" y="260640"/>
            <a:ext cx="3580560" cy="2802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1331640" y="404640"/>
            <a:ext cx="67773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ru-RU" sz="3800" spc="-1" strike="noStrike">
                <a:solidFill>
                  <a:srgbClr val="00b050"/>
                </a:solidFill>
                <a:latin typeface="Century Gothic"/>
                <a:ea typeface="DejaVu Sans"/>
              </a:rPr>
              <a:t>Доходы и расходы бюджета</a:t>
            </a:r>
            <a:endParaRPr b="0" lang="ru-RU" sz="3800" spc="-1" strike="noStrike"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914400" y="1412640"/>
            <a:ext cx="698364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ПРИНЦИП разграничения</a:t>
            </a: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доходов, расходов и источников финансирования дефицита бюджета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900000" y="2492280"/>
            <a:ext cx="503892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901"/>
              </a:spcBef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За каждым бюджетом в соответствии с законодательством Российской Федерации закреплены ДОХОДЫ, РАСХОДЫ и источники финансирования дефицита бюджета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64" name="CustomShape 4"/>
          <p:cNvSpPr/>
          <p:nvPr/>
        </p:nvSpPr>
        <p:spPr>
          <a:xfrm>
            <a:off x="830520" y="4149000"/>
            <a:ext cx="7631280" cy="213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  <a:ea typeface="DejaVu Sans"/>
              </a:rPr>
              <a:t>Разграничение </a:t>
            </a:r>
            <a:r>
              <a:rPr b="1" lang="ru-RU" sz="16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доходов </a:t>
            </a:r>
            <a:r>
              <a:rPr b="0" lang="ru-RU" sz="1600" spc="-1" strike="noStrike">
                <a:solidFill>
                  <a:srgbClr val="ffffff"/>
                </a:solidFill>
                <a:latin typeface="Arial"/>
                <a:ea typeface="DejaVu Sans"/>
              </a:rPr>
              <a:t>бюджетов установлено Бюджетным Кодексом Российской Федерации, региональным и муниципальным законодательством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b="0" lang="ru-RU" sz="1600" spc="-1" strike="noStrike">
                <a:solidFill>
                  <a:srgbClr val="ffffff"/>
                </a:solidFill>
                <a:latin typeface="Arial"/>
                <a:ea typeface="DejaVu Sans"/>
              </a:rPr>
              <a:t>Разграничение </a:t>
            </a:r>
            <a:r>
              <a:rPr b="1" lang="ru-RU" sz="1600" spc="-1" strike="noStrike" u="sng">
                <a:solidFill>
                  <a:srgbClr val="ffffff"/>
                </a:solidFill>
                <a:uFillTx/>
                <a:latin typeface="Arial"/>
                <a:ea typeface="DejaVu Sans"/>
              </a:rPr>
              <a:t>расходов</a:t>
            </a:r>
            <a:r>
              <a:rPr b="0" lang="ru-RU" sz="1600" spc="-1" strike="noStrike">
                <a:solidFill>
                  <a:srgbClr val="ffffff"/>
                </a:solidFill>
                <a:latin typeface="Arial"/>
                <a:ea typeface="DejaVu Sans"/>
              </a:rPr>
              <a:t> бюджетов установлено Федеральными законами от 06.10.1999 г. № 184-ФЗ «Об общих принципах организации законодательных (представительных) и исполнительных органов государственной власти субъектов РФ», от 06.10.2003г. № 131-ФЗ «Об общих принципах местного самоуправления в Российской Федерации», региональным и муниципальным законодательством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265" name="Picture 6" descr=""/>
          <p:cNvPicPr/>
          <p:nvPr/>
        </p:nvPicPr>
        <p:blipFill>
          <a:blip r:embed="rId1"/>
          <a:stretch/>
        </p:blipFill>
        <p:spPr>
          <a:xfrm>
            <a:off x="5652000" y="2054160"/>
            <a:ext cx="3382920" cy="209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1189</TotalTime>
  <Application>LibreOffice/6.1.2.1$Windows_X86_64 LibreOffice_project/65905a128db06ba48db947242809d14d3f9a93fe</Application>
  <Words>824</Words>
  <Paragraphs>205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2014-05-12T16:47:43Z</dcterms:created>
  <dc:creator>Наталья</dc:creator>
  <dc:description/>
  <dc:language>ru-RU</dc:language>
  <cp:lastModifiedBy/>
  <cp:lastPrinted>2017-02-27T14:27:09Z</cp:lastPrinted>
  <dcterms:modified xsi:type="dcterms:W3CDTF">2020-07-22T12:32:03Z</dcterms:modified>
  <cp:revision>169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